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chart+xml" PartName="/ppt/charts/char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80" r:id="rId13"/>
    <p:sldId id="283" r:id="rId14"/>
    <p:sldId id="284" r:id="rId15"/>
    <p:sldId id="274" r:id="rId16"/>
    <p:sldId id="278" r:id="rId17"/>
    <p:sldId id="279" r:id="rId18"/>
    <p:sldId id="270" r:id="rId19"/>
    <p:sldId id="275" r:id="rId20"/>
    <p:sldId id="266" r:id="rId21"/>
    <p:sldId id="281" r:id="rId22"/>
    <p:sldId id="282" r:id="rId23"/>
    <p:sldId id="272" r:id="rId24"/>
    <p:sldId id="276" r:id="rId25"/>
    <p:sldId id="273" r:id="rId26"/>
    <p:sldId id="267" r:id="rId27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39" autoAdjust="0"/>
  </p:normalViewPr>
  <p:slideViewPr>
    <p:cSldViewPr>
      <p:cViewPr varScale="1">
        <p:scale>
          <a:sx n="115" d="100"/>
          <a:sy n="115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82860494000749918"/>
          <c:y val="0.126984126984126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1892 человека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0070C0"/>
                        </a:solidFill>
                      </a:rPr>
                      <a:t>15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43-48FD-B8D0-575A4B8F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124</c:v>
                </c:pt>
                <c:pt idx="1">
                  <c:v>117</c:v>
                </c:pt>
                <c:pt idx="2">
                  <c:v>121</c:v>
                </c:pt>
                <c:pt idx="3">
                  <c:v>127</c:v>
                </c:pt>
                <c:pt idx="4">
                  <c:v>120</c:v>
                </c:pt>
                <c:pt idx="5">
                  <c:v>17</c:v>
                </c:pt>
                <c:pt idx="6">
                  <c:v>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87241812164786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632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268</c:v>
                </c:pt>
                <c:pt idx="1">
                  <c:v>723</c:v>
                </c:pt>
                <c:pt idx="2">
                  <c:v>548</c:v>
                </c:pt>
                <c:pt idx="3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1242040397124271"/>
          <c:h val="0.92058742657167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2082586211376"/>
          <c:y val="1.4533661900505283E-2"/>
          <c:w val="0.7680590421246849"/>
          <c:h val="0.867103225451147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Лист1!$A$1:$A$43</c:f>
              <c:strCache>
                <c:ptCount val="43"/>
                <c:pt idx="0">
                  <c:v>1 января 2001 года</c:v>
                </c:pt>
                <c:pt idx="1">
                  <c:v>1 июля 2001 года</c:v>
                </c:pt>
                <c:pt idx="2">
                  <c:v>1 января 2002 года</c:v>
                </c:pt>
                <c:pt idx="3">
                  <c:v>1 июля 2002 года</c:v>
                </c:pt>
                <c:pt idx="4">
                  <c:v>1 января 2003 года</c:v>
                </c:pt>
                <c:pt idx="5">
                  <c:v>1 июля 2003 года</c:v>
                </c:pt>
                <c:pt idx="6">
                  <c:v>1 января 2004 года</c:v>
                </c:pt>
                <c:pt idx="7">
                  <c:v>1 июля 2004 года</c:v>
                </c:pt>
                <c:pt idx="8">
                  <c:v>1 января 2005 года</c:v>
                </c:pt>
                <c:pt idx="9">
                  <c:v>1 июля 2005 года</c:v>
                </c:pt>
                <c:pt idx="10">
                  <c:v>1 января 2006 года</c:v>
                </c:pt>
                <c:pt idx="11">
                  <c:v>1 июля 2006 года</c:v>
                </c:pt>
                <c:pt idx="12">
                  <c:v>1 января 2007 года</c:v>
                </c:pt>
                <c:pt idx="13">
                  <c:v>1 июля 2007 года</c:v>
                </c:pt>
                <c:pt idx="14">
                  <c:v>1 января 2008 года</c:v>
                </c:pt>
                <c:pt idx="15">
                  <c:v>1 июля 2008 года</c:v>
                </c:pt>
                <c:pt idx="16">
                  <c:v>1 января 2009 года</c:v>
                </c:pt>
                <c:pt idx="17">
                  <c:v>1 июля 2009 года</c:v>
                </c:pt>
                <c:pt idx="18">
                  <c:v>1 января 2010 года</c:v>
                </c:pt>
                <c:pt idx="19">
                  <c:v>1 июля 2010 года</c:v>
                </c:pt>
                <c:pt idx="20">
                  <c:v>1 января 2011 года</c:v>
                </c:pt>
                <c:pt idx="21">
                  <c:v>1 июля 2011 года</c:v>
                </c:pt>
                <c:pt idx="22">
                  <c:v>1 января 2012 года</c:v>
                </c:pt>
                <c:pt idx="23">
                  <c:v>1 июля 2012 года</c:v>
                </c:pt>
                <c:pt idx="24">
                  <c:v>1 января 2013 года</c:v>
                </c:pt>
                <c:pt idx="25">
                  <c:v>1 июля 2013 года</c:v>
                </c:pt>
                <c:pt idx="26">
                  <c:v>1 января 2014 года</c:v>
                </c:pt>
                <c:pt idx="27">
                  <c:v>1 июля 2014 года</c:v>
                </c:pt>
                <c:pt idx="28">
                  <c:v>1 января 2015 года</c:v>
                </c:pt>
                <c:pt idx="29">
                  <c:v>1 июля 2015 года</c:v>
                </c:pt>
                <c:pt idx="30">
                  <c:v>1 января 2016 года</c:v>
                </c:pt>
                <c:pt idx="31">
                  <c:v>1 июля 2016 года</c:v>
                </c:pt>
                <c:pt idx="32">
                  <c:v>1 января 2017 года</c:v>
                </c:pt>
                <c:pt idx="33">
                  <c:v>1 июля 2017 года</c:v>
                </c:pt>
                <c:pt idx="34">
                  <c:v>1 января 2018 года</c:v>
                </c:pt>
                <c:pt idx="35">
                  <c:v>1 июля 2018 года</c:v>
                </c:pt>
                <c:pt idx="36">
                  <c:v>1 января 2019 года</c:v>
                </c:pt>
                <c:pt idx="37">
                  <c:v>1 июля 2019 года</c:v>
                </c:pt>
                <c:pt idx="38">
                  <c:v>1 января 2020 года </c:v>
                </c:pt>
                <c:pt idx="39">
                  <c:v>1 июля 2020 года </c:v>
                </c:pt>
                <c:pt idx="40">
                  <c:v>1 января 2021 года </c:v>
                </c:pt>
                <c:pt idx="41">
                  <c:v>1 июля 2021 года </c:v>
                </c:pt>
                <c:pt idx="42">
                  <c:v>1 января 2022 года </c:v>
                </c:pt>
              </c:strCache>
            </c:strRef>
          </c:cat>
          <c:val>
            <c:numRef>
              <c:f>Лист1!$B$1:$B$43</c:f>
              <c:numCache>
                <c:formatCode>General</c:formatCode>
                <c:ptCount val="43"/>
                <c:pt idx="0">
                  <c:v>190479</c:v>
                </c:pt>
                <c:pt idx="1">
                  <c:v>190641</c:v>
                </c:pt>
                <c:pt idx="2">
                  <c:v>191346</c:v>
                </c:pt>
                <c:pt idx="3">
                  <c:v>201016</c:v>
                </c:pt>
                <c:pt idx="4">
                  <c:v>204442</c:v>
                </c:pt>
                <c:pt idx="5">
                  <c:v>209468</c:v>
                </c:pt>
                <c:pt idx="6">
                  <c:v>212003</c:v>
                </c:pt>
                <c:pt idx="7">
                  <c:v>214521</c:v>
                </c:pt>
                <c:pt idx="8">
                  <c:v>216957</c:v>
                </c:pt>
                <c:pt idx="9">
                  <c:v>218493</c:v>
                </c:pt>
                <c:pt idx="10">
                  <c:v>222626</c:v>
                </c:pt>
                <c:pt idx="11">
                  <c:v>223063</c:v>
                </c:pt>
                <c:pt idx="12">
                  <c:v>222583</c:v>
                </c:pt>
                <c:pt idx="13">
                  <c:v>225104</c:v>
                </c:pt>
                <c:pt idx="14">
                  <c:v>234597</c:v>
                </c:pt>
                <c:pt idx="15">
                  <c:v>234426</c:v>
                </c:pt>
                <c:pt idx="16">
                  <c:v>233233</c:v>
                </c:pt>
                <c:pt idx="17">
                  <c:v>235069</c:v>
                </c:pt>
                <c:pt idx="18">
                  <c:v>236938</c:v>
                </c:pt>
                <c:pt idx="19">
                  <c:v>237890</c:v>
                </c:pt>
                <c:pt idx="20">
                  <c:v>238866</c:v>
                </c:pt>
                <c:pt idx="21">
                  <c:v>242212</c:v>
                </c:pt>
                <c:pt idx="22">
                  <c:v>245536</c:v>
                </c:pt>
                <c:pt idx="23">
                  <c:v>247438</c:v>
                </c:pt>
                <c:pt idx="24">
                  <c:v>250713</c:v>
                </c:pt>
                <c:pt idx="25">
                  <c:v>250431</c:v>
                </c:pt>
                <c:pt idx="26">
                  <c:v>251949</c:v>
                </c:pt>
                <c:pt idx="27">
                  <c:v>252258</c:v>
                </c:pt>
                <c:pt idx="28">
                  <c:v>254879</c:v>
                </c:pt>
                <c:pt idx="29">
                  <c:v>256236</c:v>
                </c:pt>
                <c:pt idx="30">
                  <c:v>257828</c:v>
                </c:pt>
                <c:pt idx="31">
                  <c:v>261715</c:v>
                </c:pt>
                <c:pt idx="32">
                  <c:v>265083</c:v>
                </c:pt>
                <c:pt idx="33">
                  <c:v>265150</c:v>
                </c:pt>
                <c:pt idx="34">
                  <c:v>266767</c:v>
                </c:pt>
                <c:pt idx="35">
                  <c:v>268973</c:v>
                </c:pt>
                <c:pt idx="36">
                  <c:v>272506</c:v>
                </c:pt>
                <c:pt idx="37">
                  <c:v>277543</c:v>
                </c:pt>
                <c:pt idx="38">
                  <c:v>280020</c:v>
                </c:pt>
                <c:pt idx="39">
                  <c:v>281514</c:v>
                </c:pt>
                <c:pt idx="40">
                  <c:v>283633</c:v>
                </c:pt>
                <c:pt idx="41">
                  <c:v>286778</c:v>
                </c:pt>
                <c:pt idx="42">
                  <c:v>288456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5-4B1E-9833-47950124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160896"/>
        <c:axId val="132490752"/>
      </c:barChart>
      <c:catAx>
        <c:axId val="1321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90752"/>
        <c:crosses val="autoZero"/>
        <c:auto val="1"/>
        <c:lblAlgn val="ctr"/>
        <c:lblOffset val="100"/>
        <c:noMultiLvlLbl val="0"/>
      </c:catAx>
      <c:valAx>
        <c:axId val="1324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51449" custLinFactY="-20485" custLinFactNeighborX="-32308" custLinFactNeighborY="-100000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39191" custScaleY="461103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endParaRPr lang="ru-RU" sz="1100" b="1" dirty="0" smtClean="0"/>
        </a:p>
        <a:p>
          <a:r>
            <a:rPr lang="ru-RU" sz="1100" b="1" dirty="0" smtClean="0"/>
            <a:t>Президент РФ</a:t>
          </a:r>
        </a:p>
        <a:p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endParaRPr lang="ru-RU" sz="1200" b="1" dirty="0" smtClean="0">
            <a:solidFill>
              <a:schemeClr val="bg1"/>
            </a:solidFill>
          </a:endParaRPr>
        </a:p>
        <a:p>
          <a:r>
            <a:rPr lang="ru-RU" sz="1200" b="1" dirty="0" smtClean="0">
              <a:solidFill>
                <a:schemeClr val="bg1"/>
              </a:solidFill>
            </a:rPr>
            <a:t>Губернатор </a:t>
          </a:r>
        </a:p>
        <a:p>
          <a:r>
            <a:rPr lang="ru-RU" sz="1200" b="1" dirty="0" smtClean="0">
              <a:solidFill>
                <a:schemeClr val="bg1"/>
              </a:solidFill>
            </a:rPr>
            <a:t>ХМАО – Югры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Государственная Дума РФ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Дума Тюменской области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Дума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endParaRPr lang="ru-RU" sz="1000" b="1" dirty="0" smtClean="0"/>
        </a:p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4E294BD1-6E65-4471-A604-D177777C3433}">
      <dgm:prSet custT="1"/>
      <dgm:spPr/>
      <dgm:t>
        <a:bodyPr/>
        <a:lstStyle/>
        <a:p>
          <a:pPr algn="ctr"/>
          <a:endParaRPr lang="ru-RU" sz="1200" b="1" dirty="0" smtClean="0"/>
        </a:p>
        <a:p>
          <a:pPr algn="ctr"/>
          <a:r>
            <a:rPr lang="ru-RU" sz="1200" b="1" dirty="0" smtClean="0"/>
            <a:t>Общероссийское голосование</a:t>
          </a:r>
        </a:p>
        <a:p>
          <a:pPr algn="ctr"/>
          <a:endParaRPr lang="ru-RU" sz="2400" b="1" dirty="0"/>
        </a:p>
      </dgm:t>
    </dgm:pt>
    <dgm:pt modelId="{1EEDC970-061F-4360-9DF7-A65D9854D26F}" type="parTrans" cxnId="{A9416314-3DD2-473D-BECD-2EAF988A8C17}">
      <dgm:prSet/>
      <dgm:spPr/>
      <dgm:t>
        <a:bodyPr/>
        <a:lstStyle/>
        <a:p>
          <a:endParaRPr lang="ru-RU"/>
        </a:p>
      </dgm:t>
    </dgm:pt>
    <dgm:pt modelId="{24AFCBFD-C137-4C9D-9C88-3C289E90C33C}" type="sibTrans" cxnId="{A9416314-3DD2-473D-BECD-2EAF988A8C17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10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10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10" custScaleX="131731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10" custScaleX="123787" custScaleY="123785" custRadScaleRad="114260" custRadScaleInc="33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10" custScaleX="111739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10" custScaleX="120770" custScaleY="147241" custRadScaleRad="112238" custRadScaleInc="-26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10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10" custScaleX="115896" custScaleY="124628" custRadScaleRad="109227" custRadScaleInc="-29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10" custScaleX="112584" custScaleY="125169" custRadScaleRad="104660" custRadScaleInc="-5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60685-2872-41A0-9A4C-736C4F244F32}" type="pres">
      <dgm:prSet presAssocID="{4E294BD1-6E65-4471-A604-D177777C3433}" presName="nodeFollowingNodes" presStyleLbl="node1" presStyleIdx="9" presStyleCnt="10" custScaleX="145042" custScaleY="154176" custRadScaleRad="101218" custRadScaleInc="-5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A9416314-3DD2-473D-BECD-2EAF988A8C17}" srcId="{391DF014-2356-4A8A-A387-0CC3EA87A929}" destId="{4E294BD1-6E65-4471-A604-D177777C3433}" srcOrd="9" destOrd="0" parTransId="{1EEDC970-061F-4360-9DF7-A65D9854D26F}" sibTransId="{24AFCBFD-C137-4C9D-9C88-3C289E90C33C}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726A1ABD-D5FC-454D-BDBF-C84DF1EA4E69}" type="presOf" srcId="{4E294BD1-6E65-4471-A604-D177777C3433}" destId="{F8160685-2872-41A0-9A4C-736C4F244F32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  <dgm:cxn modelId="{D305B78C-0AD3-4764-A23A-FF00EBA134CD}" type="presParOf" srcId="{9CF18F7D-2B4E-44A0-B79B-790A3B1FCFF4}" destId="{F8160685-2872-41A0-9A4C-736C4F244F3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1242" y="317547"/>
          <a:ext cx="2326466" cy="114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4881" y="351186"/>
        <a:ext cx="2259188" cy="1081244"/>
      </dsp:txXfrm>
    </dsp:sp>
    <dsp:sp modelId="{F7C9C897-6C5F-431B-A2F3-BFC79B0488C6}">
      <dsp:nvSpPr>
        <dsp:cNvPr id="0" name=""/>
        <dsp:cNvSpPr/>
      </dsp:nvSpPr>
      <dsp:spPr>
        <a:xfrm>
          <a:off x="233888" y="1466069"/>
          <a:ext cx="232646" cy="1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1"/>
              </a:lnTo>
              <a:lnTo>
                <a:pt x="232646" y="18229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6535" y="1513986"/>
          <a:ext cx="1931728" cy="268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74406" y="1521857"/>
        <a:ext cx="1915986" cy="253006"/>
      </dsp:txXfrm>
    </dsp:sp>
    <dsp:sp modelId="{FA0433AC-8605-4E26-9660-F3CD756F5E98}">
      <dsp:nvSpPr>
        <dsp:cNvPr id="0" name=""/>
        <dsp:cNvSpPr/>
      </dsp:nvSpPr>
      <dsp:spPr>
        <a:xfrm>
          <a:off x="233888" y="1466069"/>
          <a:ext cx="232646" cy="77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906"/>
              </a:lnTo>
              <a:lnTo>
                <a:pt x="232646" y="77090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6535" y="1830651"/>
          <a:ext cx="2589349" cy="812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90337" y="1854453"/>
        <a:ext cx="2541745" cy="765044"/>
      </dsp:txXfrm>
    </dsp:sp>
    <dsp:sp modelId="{A8381316-9554-4430-9D8D-06901E1FCBE7}">
      <dsp:nvSpPr>
        <dsp:cNvPr id="0" name=""/>
        <dsp:cNvSpPr/>
      </dsp:nvSpPr>
      <dsp:spPr>
        <a:xfrm>
          <a:off x="233888" y="1466069"/>
          <a:ext cx="232646" cy="1434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267"/>
              </a:lnTo>
              <a:lnTo>
                <a:pt x="232646" y="143426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6535" y="2691217"/>
          <a:ext cx="1970846" cy="418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8785" y="2703467"/>
        <a:ext cx="1946346" cy="393739"/>
      </dsp:txXfrm>
    </dsp:sp>
    <dsp:sp modelId="{EF264FD5-82B9-495B-B30F-50CC92B314E5}">
      <dsp:nvSpPr>
        <dsp:cNvPr id="0" name=""/>
        <dsp:cNvSpPr/>
      </dsp:nvSpPr>
      <dsp:spPr>
        <a:xfrm>
          <a:off x="233888" y="1466069"/>
          <a:ext cx="232646" cy="201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181"/>
              </a:lnTo>
              <a:lnTo>
                <a:pt x="232646" y="201818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6535" y="3157373"/>
          <a:ext cx="2471386" cy="653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85683" y="3176521"/>
        <a:ext cx="2433090" cy="615460"/>
      </dsp:txXfrm>
    </dsp:sp>
    <dsp:sp modelId="{82B4B545-528B-440F-A902-35E2F3379082}">
      <dsp:nvSpPr>
        <dsp:cNvPr id="0" name=""/>
        <dsp:cNvSpPr/>
      </dsp:nvSpPr>
      <dsp:spPr>
        <a:xfrm>
          <a:off x="233888" y="1466069"/>
          <a:ext cx="232646" cy="263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032"/>
              </a:lnTo>
              <a:lnTo>
                <a:pt x="232646" y="26350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6535" y="3859046"/>
          <a:ext cx="2204331" cy="484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80714" y="3873225"/>
        <a:ext cx="2175973" cy="455753"/>
      </dsp:txXfrm>
    </dsp:sp>
    <dsp:sp modelId="{DC963567-2A24-4DD2-AE27-45397D2F8FD7}">
      <dsp:nvSpPr>
        <dsp:cNvPr id="0" name=""/>
        <dsp:cNvSpPr/>
      </dsp:nvSpPr>
      <dsp:spPr>
        <a:xfrm>
          <a:off x="233888" y="1466069"/>
          <a:ext cx="232646" cy="316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651"/>
              </a:lnTo>
              <a:lnTo>
                <a:pt x="232646" y="316165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6535" y="4391074"/>
          <a:ext cx="2108656" cy="473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80397" y="4404936"/>
        <a:ext cx="2080932" cy="445567"/>
      </dsp:txXfrm>
    </dsp:sp>
    <dsp:sp modelId="{B801AF8B-5331-461B-9E2D-DB609196D7B0}">
      <dsp:nvSpPr>
        <dsp:cNvPr id="0" name=""/>
        <dsp:cNvSpPr/>
      </dsp:nvSpPr>
      <dsp:spPr>
        <a:xfrm>
          <a:off x="3027870" y="86616"/>
          <a:ext cx="2987764" cy="1823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081282" y="140028"/>
        <a:ext cx="2880940" cy="1716793"/>
      </dsp:txXfrm>
    </dsp:sp>
    <dsp:sp modelId="{E9E21C10-792D-4F2A-9F1D-EC80736A6F00}">
      <dsp:nvSpPr>
        <dsp:cNvPr id="0" name=""/>
        <dsp:cNvSpPr/>
      </dsp:nvSpPr>
      <dsp:spPr>
        <a:xfrm>
          <a:off x="3326647" y="1910233"/>
          <a:ext cx="422624" cy="447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555"/>
              </a:lnTo>
              <a:lnTo>
                <a:pt x="422624" y="44755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749271" y="2189081"/>
          <a:ext cx="3457443" cy="337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759154" y="2198964"/>
        <a:ext cx="3437677" cy="317650"/>
      </dsp:txXfrm>
    </dsp:sp>
    <dsp:sp modelId="{7F4916FA-4CB3-4970-A3FD-0D0770CD6334}">
      <dsp:nvSpPr>
        <dsp:cNvPr id="0" name=""/>
        <dsp:cNvSpPr/>
      </dsp:nvSpPr>
      <dsp:spPr>
        <a:xfrm>
          <a:off x="3326647" y="1910233"/>
          <a:ext cx="422624" cy="85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577"/>
              </a:lnTo>
              <a:lnTo>
                <a:pt x="422624" y="85457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749271" y="2574415"/>
          <a:ext cx="4587961" cy="380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60424" y="2585568"/>
        <a:ext cx="4565655" cy="358487"/>
      </dsp:txXfrm>
    </dsp:sp>
    <dsp:sp modelId="{A88ABBDF-E2B6-42B8-897B-493A1FB84990}">
      <dsp:nvSpPr>
        <dsp:cNvPr id="0" name=""/>
        <dsp:cNvSpPr/>
      </dsp:nvSpPr>
      <dsp:spPr>
        <a:xfrm>
          <a:off x="3326647" y="1910233"/>
          <a:ext cx="422624" cy="123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724"/>
              </a:lnTo>
              <a:lnTo>
                <a:pt x="422624" y="123872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749271" y="3003125"/>
          <a:ext cx="3886244" cy="291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757814" y="3011668"/>
        <a:ext cx="3869158" cy="274579"/>
      </dsp:txXfrm>
    </dsp:sp>
    <dsp:sp modelId="{E4329FB1-4715-4013-B2B6-E059749840CA}">
      <dsp:nvSpPr>
        <dsp:cNvPr id="0" name=""/>
        <dsp:cNvSpPr/>
      </dsp:nvSpPr>
      <dsp:spPr>
        <a:xfrm>
          <a:off x="3326647" y="1910233"/>
          <a:ext cx="422624" cy="1534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377"/>
              </a:lnTo>
              <a:lnTo>
                <a:pt x="422624" y="153437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749271" y="3342707"/>
          <a:ext cx="4158700" cy="20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755240" y="3348676"/>
        <a:ext cx="4146762" cy="191869"/>
      </dsp:txXfrm>
    </dsp:sp>
    <dsp:sp modelId="{F2888B5A-C4AB-4F26-8774-9ECF85D1A522}">
      <dsp:nvSpPr>
        <dsp:cNvPr id="0" name=""/>
        <dsp:cNvSpPr/>
      </dsp:nvSpPr>
      <dsp:spPr>
        <a:xfrm>
          <a:off x="3326647" y="1910233"/>
          <a:ext cx="422624" cy="18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711"/>
              </a:lnTo>
              <a:lnTo>
                <a:pt x="422624" y="18457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749271" y="3594432"/>
          <a:ext cx="4035144" cy="323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758732" y="3603893"/>
        <a:ext cx="4016222" cy="304104"/>
      </dsp:txXfrm>
    </dsp:sp>
    <dsp:sp modelId="{8088C73A-7008-4B2C-BE60-9C2F6C5809AA}">
      <dsp:nvSpPr>
        <dsp:cNvPr id="0" name=""/>
        <dsp:cNvSpPr/>
      </dsp:nvSpPr>
      <dsp:spPr>
        <a:xfrm>
          <a:off x="3326647" y="1910233"/>
          <a:ext cx="422624" cy="233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4912"/>
              </a:lnTo>
              <a:lnTo>
                <a:pt x="422624" y="233491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749271" y="3965375"/>
          <a:ext cx="3948577" cy="55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65659" y="3981763"/>
        <a:ext cx="3915801" cy="526764"/>
      </dsp:txXfrm>
    </dsp:sp>
    <dsp:sp modelId="{AEA662C3-2663-466F-A363-C66EF691023A}">
      <dsp:nvSpPr>
        <dsp:cNvPr id="0" name=""/>
        <dsp:cNvSpPr/>
      </dsp:nvSpPr>
      <dsp:spPr>
        <a:xfrm>
          <a:off x="3326647" y="1910233"/>
          <a:ext cx="422624" cy="2884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408"/>
              </a:lnTo>
              <a:lnTo>
                <a:pt x="422624" y="28844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749271" y="4572832"/>
          <a:ext cx="4680977" cy="443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62264" y="4585825"/>
        <a:ext cx="4654991" cy="417633"/>
      </dsp:txXfrm>
    </dsp:sp>
    <dsp:sp modelId="{0988D288-425C-4A8D-98B8-41C1556E67D2}">
      <dsp:nvSpPr>
        <dsp:cNvPr id="0" name=""/>
        <dsp:cNvSpPr/>
      </dsp:nvSpPr>
      <dsp:spPr>
        <a:xfrm>
          <a:off x="6235316" y="234727"/>
          <a:ext cx="2450241" cy="883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261201" y="260612"/>
        <a:ext cx="2398471" cy="832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485662" y="-100265"/>
          <a:ext cx="4937652" cy="4937652"/>
        </a:xfrm>
        <a:prstGeom prst="circularArrow">
          <a:avLst>
            <a:gd name="adj1" fmla="val 5544"/>
            <a:gd name="adj2" fmla="val 330680"/>
            <a:gd name="adj3" fmla="val 14823455"/>
            <a:gd name="adj4" fmla="val 1677597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355858" y="-100585"/>
          <a:ext cx="1197261" cy="72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91272" y="-65171"/>
        <a:ext cx="1126433" cy="654622"/>
      </dsp:txXfrm>
    </dsp:sp>
    <dsp:sp modelId="{C8FF9AEB-664A-4010-983E-C16E174ACC68}">
      <dsp:nvSpPr>
        <dsp:cNvPr id="0" name=""/>
        <dsp:cNvSpPr/>
      </dsp:nvSpPr>
      <dsp:spPr>
        <a:xfrm>
          <a:off x="5270790" y="968785"/>
          <a:ext cx="1463952" cy="928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316132" y="1014127"/>
        <a:ext cx="1373268" cy="838160"/>
      </dsp:txXfrm>
    </dsp:sp>
    <dsp:sp modelId="{A7D4DB99-254C-4DE2-8833-4E7B292A0F89}">
      <dsp:nvSpPr>
        <dsp:cNvPr id="0" name=""/>
        <dsp:cNvSpPr/>
      </dsp:nvSpPr>
      <dsp:spPr>
        <a:xfrm>
          <a:off x="5225937" y="3192325"/>
          <a:ext cx="1531049" cy="744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262301" y="3228689"/>
        <a:ext cx="1458321" cy="672201"/>
      </dsp:txXfrm>
    </dsp:sp>
    <dsp:sp modelId="{B68427C7-D99A-492F-A8C0-47B87E226FA8}">
      <dsp:nvSpPr>
        <dsp:cNvPr id="0" name=""/>
        <dsp:cNvSpPr/>
      </dsp:nvSpPr>
      <dsp:spPr>
        <a:xfrm>
          <a:off x="1776733" y="3921522"/>
          <a:ext cx="1438720" cy="71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811849" y="3956638"/>
        <a:ext cx="1368488" cy="649116"/>
      </dsp:txXfrm>
    </dsp:sp>
    <dsp:sp modelId="{70E15FFB-3A13-45C2-97B9-E622A4C8AC3F}">
      <dsp:nvSpPr>
        <dsp:cNvPr id="0" name=""/>
        <dsp:cNvSpPr/>
      </dsp:nvSpPr>
      <dsp:spPr>
        <a:xfrm>
          <a:off x="4877741" y="93037"/>
          <a:ext cx="1298691" cy="735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4913629" y="128925"/>
        <a:ext cx="1226915" cy="663396"/>
      </dsp:txXfrm>
    </dsp:sp>
    <dsp:sp modelId="{2842C57C-CB51-49E9-AF73-203CABC9DE24}">
      <dsp:nvSpPr>
        <dsp:cNvPr id="0" name=""/>
        <dsp:cNvSpPr/>
      </dsp:nvSpPr>
      <dsp:spPr>
        <a:xfrm>
          <a:off x="5613951" y="2037206"/>
          <a:ext cx="1403654" cy="855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655721" y="2078976"/>
        <a:ext cx="1320114" cy="772117"/>
      </dsp:txXfrm>
    </dsp:sp>
    <dsp:sp modelId="{258C9D54-0554-4214-A6F7-9C80610B818E}">
      <dsp:nvSpPr>
        <dsp:cNvPr id="0" name=""/>
        <dsp:cNvSpPr/>
      </dsp:nvSpPr>
      <dsp:spPr>
        <a:xfrm>
          <a:off x="3531653" y="4081257"/>
          <a:ext cx="1438720" cy="719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566768" y="4116372"/>
        <a:ext cx="1368490" cy="649112"/>
      </dsp:txXfrm>
    </dsp:sp>
    <dsp:sp modelId="{9F46F9B2-E2C8-481B-992F-5D0BE429ED77}">
      <dsp:nvSpPr>
        <dsp:cNvPr id="0" name=""/>
        <dsp:cNvSpPr/>
      </dsp:nvSpPr>
      <dsp:spPr>
        <a:xfrm>
          <a:off x="1241521" y="3068683"/>
          <a:ext cx="1347006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276876" y="3104038"/>
        <a:ext cx="1276296" cy="653537"/>
      </dsp:txXfrm>
    </dsp:sp>
    <dsp:sp modelId="{B55513AC-2989-4530-999D-E404104AC2B6}">
      <dsp:nvSpPr>
        <dsp:cNvPr id="0" name=""/>
        <dsp:cNvSpPr/>
      </dsp:nvSpPr>
      <dsp:spPr>
        <a:xfrm>
          <a:off x="1096806" y="1967436"/>
          <a:ext cx="1308512" cy="727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1132314" y="2002944"/>
        <a:ext cx="1237496" cy="656375"/>
      </dsp:txXfrm>
    </dsp:sp>
    <dsp:sp modelId="{F8160685-2872-41A0-9A4C-736C4F244F32}">
      <dsp:nvSpPr>
        <dsp:cNvPr id="0" name=""/>
        <dsp:cNvSpPr/>
      </dsp:nvSpPr>
      <dsp:spPr>
        <a:xfrm>
          <a:off x="1378091" y="679945"/>
          <a:ext cx="1685757" cy="895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Общероссийское голосование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1421828" y="723682"/>
        <a:ext cx="1598283" cy="80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7" Target="../media/image28.pn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7" Target="../media/image4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 ?><Relationships xmlns="http://schemas.openxmlformats.org/package/2006/relationships"><Relationship Id="rId8" Target="../media/image47.jpeg" Type="http://schemas.openxmlformats.org/officeDocument/2006/relationships/image"/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7" Target="../media/image56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 ?><Relationships xmlns="http://schemas.openxmlformats.org/package/2006/relationships"><Relationship Id="rId3" Target="../media/image67.pn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7" Target="../media/image1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2.pn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9126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7224798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2021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6922190"/>
              </p:ext>
            </p:extLst>
          </p:nvPr>
        </p:nvGraphicFramePr>
        <p:xfrm>
          <a:off x="533400" y="14478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57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38" y="1403849"/>
            <a:ext cx="2860745" cy="2145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8" y="3549408"/>
            <a:ext cx="1567442" cy="2089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idx="4294967295" type="title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b="1" dirty="0" lang="ru-RU" smtClean="0" sz="29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Общероссийское</a:t>
            </a:r>
            <a:r>
              <a:rPr b="1" dirty="0" lang="ru-RU" smtClean="0" sz="29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голосование 01.07.2020</a:t>
            </a:r>
            <a:endParaRPr b="1" dirty="0" lang="ru-RU" sz="29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4294967295" sz="quarter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906713" cy="21812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" y="4392441"/>
            <a:ext cx="3081005" cy="2008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57" y="4224668"/>
            <a:ext cx="2901509" cy="2176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8" y="1412437"/>
            <a:ext cx="3304065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43" y="3048000"/>
            <a:ext cx="1420258" cy="18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76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28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Единый </a:t>
            </a:r>
            <a:r>
              <a:rPr b="1" dirty="0" lang="ru-RU" smtClean="0" sz="2800">
                <a:solidFill>
                  <a:srgbClr val="0070C0"/>
                </a:solidFill>
              </a:rPr>
              <a:t>день</a:t>
            </a:r>
            <a:r>
              <a:rPr b="1" dirty="0" lang="ru-RU" smtClean="0" sz="28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голосования 19.09.2021</a:t>
            </a:r>
            <a:endParaRPr b="1" dirty="0" lang="ru-RU" sz="2800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11" y="4724400"/>
            <a:ext cx="3200400" cy="1926922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 r="-43"/>
          <a:stretch/>
        </p:blipFill>
        <p:spPr bwMode="auto">
          <a:xfrm>
            <a:off x="70764" y="1295400"/>
            <a:ext cx="2366015" cy="273278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scene3d>
            <a:camera prst="perspectiveRight"/>
            <a:lightRig dir="t" rig="threeP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0" y="1477200"/>
            <a:ext cx="2035957" cy="2040553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scene3d>
            <a:camera prst="isometricOffAxis2Left"/>
            <a:lightRig dir="t" rig="threePt"/>
          </a:scene3d>
          <a:sp3d prstMaterial="matte"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cstate="hqprint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6779" y="1011734"/>
            <a:ext cx="4671264" cy="3636465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dir="t" rig="threePt"/>
          </a:scene3d>
          <a:sp3d>
            <a:bevelB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descr="H02A8692" id="11" name="Picture 2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/>
          <a:stretch/>
        </p:blipFill>
        <p:spPr bwMode="auto">
          <a:xfrm>
            <a:off x="6234191" y="3886200"/>
            <a:ext cx="2887316" cy="3051168"/>
          </a:xfrm>
          <a:prstGeom prst="rect">
            <a:avLst/>
          </a:prstGeom>
          <a:noFill/>
          <a:ln>
            <a:noFill/>
          </a:ln>
          <a:effectLst>
            <a:outerShdw algn="ctr" blurRad="184150" dir="11520000" dist="241300" sx="110000" sy="110000">
              <a:srgbClr val="000000">
                <a:alpha val="18000"/>
              </a:srgbClr>
            </a:outerShdw>
          </a:effectLst>
          <a:scene3d>
            <a:camera fov="5100000" prst="perspectiveFront">
              <a:rot lat="0" lon="2100000" rev="0"/>
            </a:camera>
            <a:lightRig dir="t" rig="flood">
              <a:rot lat="0" lon="0" rev="13800000"/>
            </a:lightRig>
          </a:scene3d>
          <a:sp3d extrusionH="107950" prstMaterial="plastic">
            <a:bevelT h="63500" prst="divot" w="82550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9"/>
          <p:cNvPicPr>
            <a:picLocks noChangeAspect="1" noGrp="1"/>
          </p:cNvPicPr>
          <p:nvPr>
            <p:ph idx="1" sz="quarter"/>
          </p:nvPr>
        </p:nvPicPr>
        <p:blipFill>
          <a:blip r:embed="rId7"/>
          <a:stretch>
            <a:fillRect/>
          </a:stretch>
        </p:blipFill>
        <p:spPr>
          <a:xfrm>
            <a:off x="-254000" y="4028184"/>
            <a:ext cx="3797412" cy="3840912"/>
          </a:xfrm>
          <a:prstGeom prst="rect">
            <a:avLst/>
          </a:prstGeom>
          <a:scene3d>
            <a:camera prst="perspectiveLeft"/>
            <a:lightRig dir="t" rig="threePt"/>
          </a:scene3d>
        </p:spPr>
      </p:pic>
    </p:spTree>
    <p:extLst>
      <p:ext uri="{BB962C8B-B14F-4D97-AF65-F5344CB8AC3E}">
        <p14:creationId xmlns:p14="http://schemas.microsoft.com/office/powerpoint/2010/main" val="41858159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Численность избирателей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907950"/>
              </p:ext>
            </p:extLst>
          </p:nvPr>
        </p:nvGraphicFramePr>
        <p:xfrm>
          <a:off x="301751" y="987552"/>
          <a:ext cx="8505825" cy="549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3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996" y="228600"/>
            <a:ext cx="8821604" cy="75882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ИНФОРМАЦИОННО-РАЗЪЯСНИТЕЛЬНЫЕ МЕРОПРИЯТИЯ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97" y="1597175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546" y="337416"/>
            <a:ext cx="8768196" cy="7956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571999" y="4119659"/>
            <a:ext cx="4405743" cy="150810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724400" y="1638925"/>
            <a:ext cx="4267200" cy="1446550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09547" y="13716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537267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3993" y="1040838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914899" y="882417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84944" y="47244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763000" cy="11255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18" y="990600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idx="4294967295" type="title"/>
          </p:nvPr>
        </p:nvSpPr>
        <p:spPr>
          <a:xfrm>
            <a:off x="242571" y="307975"/>
            <a:ext cx="8672829" cy="758825"/>
          </a:xfrm>
        </p:spPr>
        <p:txBody>
          <a:bodyPr>
            <a:normAutofit fontScale="90000"/>
          </a:bodyPr>
          <a:lstStyle/>
          <a:p>
            <a:r>
              <a:rPr b="1" dirty="0" lang="ru-RU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b="1" dirty="0" lang="ru-RU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mtClean="0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dirty="0" lang="ru-RU"/>
          </a:p>
        </p:txBody>
      </p:sp>
      <p:pic>
        <p:nvPicPr>
          <p:cNvPr descr="IMG_5751" id="5" name="Picture 2"/>
          <p:cNvPicPr>
            <a:picLocks noChangeArrowheads="1" noChangeAspect="1" noGrp="1"/>
          </p:cNvPicPr>
          <p:nvPr>
            <p:ph idx="4294967295" sz="quarter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>
            <a:fillRect/>
          </a:stretch>
        </p:blipFill>
        <p:spPr bwMode="auto">
          <a:xfrm rot="21439692">
            <a:off x="0" y="600075"/>
            <a:ext cx="3236913" cy="424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Сотрудник\Рабочий стол\ПРЕЗЕНТАЦИИ\211.jpg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Рисунок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" r="-20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descr="C:\Users\suleymanova_er\Desktop\Documents\2016\фото\IMG_5916.JPG" id="2051" name="Рисунок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7588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4796377"/>
              </p:ext>
            </p:extLst>
          </p:nvPr>
        </p:nvGraphicFramePr>
        <p:xfrm>
          <a:off x="228600" y="914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257800" y="2209800"/>
            <a:ext cx="3657600" cy="5214301"/>
            <a:chOff x="3872914" y="-2877469"/>
            <a:chExt cx="3714182" cy="5214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388131" y="-2877469"/>
              <a:ext cx="2198965" cy="1066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4294967295" type="title"/>
          </p:nvPr>
        </p:nvSpPr>
        <p:spPr>
          <a:xfrm>
            <a:off x="228600" y="304800"/>
            <a:ext cx="8724900" cy="758825"/>
          </a:xfrm>
        </p:spPr>
        <p:txBody>
          <a:bodyPr>
            <a:noAutofit/>
          </a:bodyPr>
          <a:lstStyle/>
          <a:p>
            <a:r>
              <a:rPr b="1" dirty="0" lang="ru-RU" smtClean="0" sz="2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descr="C:\Documents and Settings\Admin\Рабочий стол\фотки\день открытых дверей, 24.04.14\IMG_2079.JPG" id="2560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фотографии,февраль 2014\выборы председателя ГОУС Школьный актив города а8.02.2014\IMG_8597.JPG" id="25604" name="Picture 4"/>
          <p:cNvPicPr>
            <a:picLocks noChangeArrowheads="1" noChangeAspect="1"/>
          </p:cNvPicPr>
          <p:nvPr/>
        </p:nvPicPr>
        <p:blipFill>
          <a:blip cstate="print" r:embed="rId4"/>
          <a:srcRect r="53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Admin\Рабочий стол\презенташка\img20150226-4.png" id="25605" name="Picture 5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descr="C:\Documents and Settings\Admin\Рабочий стол\фотки\10 февраля\IMG_9683.JPG" id="25602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мальчик.jpg" id="25606" name="Picture 6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Admin\Рабочий стол\фотки\0_15d273_9e172267_orig.jpg" id="25607" name="Picture 7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dir="t" rig="threePt"/>
          </a:scene3d>
          <a:sp3d>
            <a:bevelT h="139700" prst="divot" w="139700"/>
          </a:sp3d>
        </p:spPr>
        <p:txBody>
          <a:bodyPr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круглые столы;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конкурсы рисунков, фотографий, сочинений;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дни открытых дверей;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мероприятия, проводимые в рамках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Дня молодого избирателя;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брифинги;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тематические игры, беседы, лекции, тренинги;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дебат-клубы;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встречи школьников, студентов,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с представителями ТИК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проведение выборов различного уровня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в МБОУ и учреждениях среднего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и высшего профессионального образования города Сургута;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тематические выставки;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открытие именных избирательных участков;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создание в 2014 молодежной участковой избирательной комиссии №689;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научно-практические конференции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по вопросам избирательного права и т.</a:t>
            </a:r>
            <a:r>
              <a:rPr b="1" dirty="0" lang="en-US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д.</a:t>
            </a:r>
            <a:endParaRPr b="1" dirty="0" lang="ru-RU" sz="1600">
              <a:solidFill>
                <a:schemeClr val="accent5">
                  <a:lumMod val="20000"/>
                  <a:lumOff val="8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381000"/>
            <a:ext cx="8839200" cy="75882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Городская олимпиада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«Знатоки избирательного права»</a:t>
            </a:r>
            <a:endParaRPr lang="ru-RU" sz="2200" dirty="0"/>
          </a:p>
        </p:txBody>
      </p:sp>
      <p:pic>
        <p:nvPicPr>
          <p:cNvPr id="1026" name="Picture 2" descr="15-20-17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1658"/>
            <a:ext cx="3505200" cy="26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5-20-17-1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09800"/>
            <a:ext cx="3505200" cy="26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-20-17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86200"/>
            <a:ext cx="3390900" cy="25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5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62" y="3335257"/>
            <a:ext cx="3211176" cy="180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829808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Научно-практические конференции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избирательному праву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4" y="1447800"/>
            <a:ext cx="3207544" cy="18042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447800"/>
            <a:ext cx="2003644" cy="313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3" y="1447800"/>
            <a:ext cx="3131346" cy="2348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30706"/>
            <a:ext cx="3124200" cy="175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7756"/>
            <a:ext cx="3680555" cy="20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758825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768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3316" y="76200"/>
            <a:ext cx="8695756" cy="606425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1" y="3831771"/>
            <a:ext cx="4114801" cy="274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1" y="3869871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315" y="1606898"/>
            <a:ext cx="4555556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534400" cy="717669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Инспекции 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8821" y="304800"/>
            <a:ext cx="8802777" cy="7588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842248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2" y="2817555"/>
            <a:ext cx="8802777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52400" y="1179493"/>
            <a:ext cx="8839200" cy="12589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613648" cy="90431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7588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036" y="304800"/>
            <a:ext cx="8750563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2020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30177"/>
              </p:ext>
            </p:extLst>
          </p:nvPr>
        </p:nvGraphicFramePr>
        <p:xfrm>
          <a:off x="152399" y="1143001"/>
          <a:ext cx="8839200" cy="496136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11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135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Год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Количество </a:t>
                      </a:r>
                      <a:r>
                        <a:rPr lang="ru-RU" sz="1600" b="1" dirty="0"/>
                        <a:t>заседаний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Количество </a:t>
                      </a:r>
                      <a:r>
                        <a:rPr lang="ru-RU" sz="1600" b="1" dirty="0"/>
                        <a:t>постановлений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69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2011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68</a:t>
                      </a:r>
                    </a:p>
                    <a:p>
                      <a:pPr algn="ctr"/>
                      <a:r>
                        <a:rPr lang="ru-RU" sz="1600" b="1" dirty="0"/>
                        <a:t>(32 в новом составе)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1096</a:t>
                      </a:r>
                    </a:p>
                    <a:p>
                      <a:pPr algn="ctr"/>
                      <a:r>
                        <a:rPr lang="ru-RU" sz="1600" b="1" dirty="0"/>
                        <a:t>(424 в новом составе)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2012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456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2013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2014</a:t>
                      </a:r>
                      <a:endParaRPr lang="ru-RU" sz="16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6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56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(117 в новом составе)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(100  в новом</a:t>
                      </a:r>
                      <a:r>
                        <a:rPr kumimoji="0"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составе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rtl="0" eaLnBrk="1" latinLnBrk="0" hangingPunct="1"/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(581 в новом составе)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(464 в новом составе)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1037" y="5643643"/>
            <a:ext cx="2054942" cy="103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65730" y="5665967"/>
            <a:ext cx="20574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643642"/>
            <a:ext cx="2133600" cy="117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7" y="5041401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93331" y="5394627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idx="4294967295" type="title"/>
          </p:nvPr>
        </p:nvSpPr>
        <p:spPr>
          <a:xfrm>
            <a:off x="228600" y="304800"/>
            <a:ext cx="8686800" cy="758825"/>
          </a:xfrm>
        </p:spPr>
        <p:txBody>
          <a:bodyPr>
            <a:noAutofit/>
          </a:bodyPr>
          <a:lstStyle/>
          <a:p>
            <a:r>
              <a:rPr b="1" dirty="0" lang="ru-RU" smtClean="0" sz="25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97138"/>
              </p:ext>
            </p:extLst>
          </p:nvPr>
        </p:nvGraphicFramePr>
        <p:xfrm>
          <a:off x="228600" y="1251008"/>
          <a:ext cx="8729706" cy="522599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05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403">
                <a:tc rowSpan="2">
                  <a:txBody>
                    <a:bodyPr/>
                    <a:lstStyle/>
                    <a:p>
                      <a:pPr algn="ctr"/>
                      <a:endParaRPr b="1" dirty="0" lang="ru-RU" sz="1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b="1" dirty="0" lang="ru-RU" smtClean="0" sz="1400"/>
                        <a:t>Количество членов</a:t>
                      </a:r>
                      <a:r>
                        <a:rPr b="1" baseline="0" dirty="0" lang="ru-RU" smtClean="0" sz="1400"/>
                        <a:t> избирательных комиссий</a:t>
                      </a:r>
                      <a:endParaRPr b="1" dirty="0"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Мужчины</a:t>
                      </a:r>
                      <a:endParaRPr b="1" dirty="0"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Женщины</a:t>
                      </a:r>
                      <a:endParaRPr b="1" dirty="0"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Срок полно-мочий</a:t>
                      </a:r>
                      <a:endParaRPr b="1" dirty="0"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06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59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ТИК</a:t>
                      </a:r>
                      <a:r>
                        <a:rPr baseline="0" dirty="0" lang="ru-RU" smtClean="0" sz="2000"/>
                        <a:t> города Сургута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14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9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58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42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 лет</a:t>
                      </a:r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162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dirty="0" lang="ru-RU" smtClean="0" sz="2000"/>
                        <a:t>(129)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1965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526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27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en-US" smtClean="0" sz="2000"/>
                        <a:t>1</a:t>
                      </a:r>
                      <a:r>
                        <a:rPr dirty="0" lang="ru-RU" smtClean="0" sz="2000"/>
                        <a:t>439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73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 лет</a:t>
                      </a:r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162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Резерв составов участковых комиссий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514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138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27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376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lang="ru-RU" smtClean="0" sz="2000"/>
                        <a:t>73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descr="C:\Documents and Settings\Admin\Рабочий стол\презенташка\pic20150406-2.jpg" id="2253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457200" y="1251008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фотографии ТИК\учеба 06.09.2013\IMG_8388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 b="-149" r="-25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2891189"/>
              </p:ext>
            </p:extLst>
          </p:nvPr>
        </p:nvGraphicFramePr>
        <p:xfrm>
          <a:off x="238125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44389</TotalTime>
  <Words>1361</Words>
  <Application>Microsoft Office PowerPoint</Application>
  <PresentationFormat>Экран (4:3)</PresentationFormat>
  <Paragraphs>271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Arial Unicode MS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2020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2021 гг.</vt:lpstr>
      <vt:lpstr>Общероссийское голосование 01.07.2020</vt:lpstr>
      <vt:lpstr>Единый день голосования 19.09.2021</vt:lpstr>
      <vt:lpstr>Численность избирателей</vt:lpstr>
      <vt:lpstr>ИНФОРМАЦИОННО-РАЗЪЯСНИТЕЛЬНЫЕ МЕРОПРИЯТИЯ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Городская олимпиада  «Знатоки избирательного права»</vt:lpstr>
      <vt:lpstr>Научно-практические конференции  по избирательному праву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Сулейманова Елена Рамазановна</cp:lastModifiedBy>
  <cp:revision>671</cp:revision>
  <cp:lastPrinted>2019-09-13T10:11:29Z</cp:lastPrinted>
  <dcterms:modified xsi:type="dcterms:W3CDTF">2022-03-30T10:48:13Z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1387816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