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71" r:id="rId13"/>
    <p:sldId id="274" r:id="rId14"/>
    <p:sldId id="278" r:id="rId15"/>
    <p:sldId id="279" r:id="rId16"/>
    <p:sldId id="270" r:id="rId17"/>
    <p:sldId id="275" r:id="rId18"/>
    <p:sldId id="266" r:id="rId19"/>
    <p:sldId id="272" r:id="rId20"/>
    <p:sldId id="276" r:id="rId21"/>
    <p:sldId id="273" r:id="rId22"/>
    <p:sldId id="267" r:id="rId23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139" autoAdjust="0"/>
  </p:normalViewPr>
  <p:slideViewPr>
    <p:cSldViewPr>
      <p:cViewPr varScale="1">
        <p:scale>
          <a:sx n="101" d="100"/>
          <a:sy n="101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17</a:t>
            </a:r>
            <a:r>
              <a:rPr lang="en-US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93</a:t>
            </a: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человека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6872358923884514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1590 человек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7.253526902887128E-2"/>
                  <c:y val="-2.1306711661042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0.13125621016122985"/>
                  <c:y val="-0.198907636545431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Иные непарламентские партии</c:v>
                </c:pt>
                <c:pt idx="5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Лист1!$B$2:$B$12</c:f>
              <c:numCache>
                <c:formatCode>\О\с\н\о\в\н\о\й</c:formatCode>
                <c:ptCount val="11"/>
                <c:pt idx="0">
                  <c:v>111</c:v>
                </c:pt>
                <c:pt idx="1">
                  <c:v>112</c:v>
                </c:pt>
                <c:pt idx="2">
                  <c:v>111</c:v>
                </c:pt>
                <c:pt idx="3">
                  <c:v>110</c:v>
                </c:pt>
                <c:pt idx="4">
                  <c:v>50</c:v>
                </c:pt>
                <c:pt idx="5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3.3061700620755745E-2"/>
          <c:w val="0.33479178383952007"/>
          <c:h val="0.9669382993792442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712 человек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1248841720871847"/>
          <c:y val="0.126984126984126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6807029556091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9.8449275362318844E-2"/>
                  <c:y val="-0.212024121984751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0.10145789113317356"/>
                  <c:y val="8.15906345040203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5.7012324546388223E-2"/>
                  <c:y val="0.1025642628004832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 месту работы, учёбы, службы, по месту жительства</c:v>
                </c:pt>
                <c:pt idx="1">
                  <c:v>Единая Россия</c:v>
                </c:pt>
                <c:pt idx="2">
                  <c:v>Справедливая Россия</c:v>
                </c:pt>
                <c:pt idx="3">
                  <c:v>ЛДПР</c:v>
                </c:pt>
                <c:pt idx="4">
                  <c:v>Коммунистическая партия Российской Федерации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407</c:v>
                </c:pt>
                <c:pt idx="1">
                  <c:v>104</c:v>
                </c:pt>
                <c:pt idx="2">
                  <c:v>39</c:v>
                </c:pt>
                <c:pt idx="3">
                  <c:v>63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26717650337955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Лист1!$A$1:$A$14</c:f>
              <c:strCache>
                <c:ptCount val="14"/>
                <c:pt idx="0">
                  <c:v>1 января 2011 года</c:v>
                </c:pt>
                <c:pt idx="1">
                  <c:v>1 июля 2011 года</c:v>
                </c:pt>
                <c:pt idx="2">
                  <c:v>1 января 2012 года</c:v>
                </c:pt>
                <c:pt idx="3">
                  <c:v>1 июля 2012 года</c:v>
                </c:pt>
                <c:pt idx="4">
                  <c:v>1 января 2013 года</c:v>
                </c:pt>
                <c:pt idx="5">
                  <c:v>1 июля 2013 года</c:v>
                </c:pt>
                <c:pt idx="6">
                  <c:v>1 января 2014 года</c:v>
                </c:pt>
                <c:pt idx="7">
                  <c:v>1 июля 2014 года</c:v>
                </c:pt>
                <c:pt idx="8">
                  <c:v>1 января 2015 года</c:v>
                </c:pt>
                <c:pt idx="9">
                  <c:v>1 июля 2015 года</c:v>
                </c:pt>
                <c:pt idx="10">
                  <c:v>1 января 2016 года</c:v>
                </c:pt>
                <c:pt idx="11">
                  <c:v>1 июля 2016 года</c:v>
                </c:pt>
                <c:pt idx="12">
                  <c:v>1 января 2017 года</c:v>
                </c:pt>
                <c:pt idx="13">
                  <c:v>1 июля 2017 года</c:v>
                </c:pt>
              </c:strCache>
            </c:strRef>
          </c:cat>
          <c:val>
            <c:numRef>
              <c:f>Лист1!$B$1:$B$14</c:f>
              <c:numCache>
                <c:formatCode>General</c:formatCode>
                <c:ptCount val="14"/>
                <c:pt idx="0">
                  <c:v>238866</c:v>
                </c:pt>
                <c:pt idx="1">
                  <c:v>242212</c:v>
                </c:pt>
                <c:pt idx="2">
                  <c:v>245536</c:v>
                </c:pt>
                <c:pt idx="3">
                  <c:v>247438</c:v>
                </c:pt>
                <c:pt idx="4">
                  <c:v>250713</c:v>
                </c:pt>
                <c:pt idx="5">
                  <c:v>250431</c:v>
                </c:pt>
                <c:pt idx="6">
                  <c:v>251949</c:v>
                </c:pt>
                <c:pt idx="7">
                  <c:v>252258</c:v>
                </c:pt>
                <c:pt idx="8">
                  <c:v>254879</c:v>
                </c:pt>
                <c:pt idx="9">
                  <c:v>256236</c:v>
                </c:pt>
                <c:pt idx="10">
                  <c:v>257828</c:v>
                </c:pt>
                <c:pt idx="11">
                  <c:v>261715</c:v>
                </c:pt>
                <c:pt idx="12">
                  <c:v>265083</c:v>
                </c:pt>
                <c:pt idx="13">
                  <c:v>265150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D-44D1-A071-6DA99C175B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86527551"/>
        <c:axId val="1786530047"/>
      </c:barChart>
      <c:catAx>
        <c:axId val="1786527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530047"/>
        <c:crosses val="autoZero"/>
        <c:auto val="1"/>
        <c:lblAlgn val="ctr"/>
        <c:lblOffset val="100"/>
        <c:noMultiLvlLbl val="0"/>
      </c:catAx>
      <c:valAx>
        <c:axId val="178653004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52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9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9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9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9" custScaleX="123787" custScaleY="123785" custRadScaleRad="108607" custRadScaleInc="3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9" custScaleX="151676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9" custScaleX="120770" custScaleY="147241" custRadScaleRad="110348" custRadScaleInc="-27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9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9" custScaleX="113923" custScaleY="125168" custRadScaleRad="111246" custRadScaleInc="-1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9" custScaleX="112584" custScaleY="125169" custRadScaleRad="109138" custRadScaleInc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49268" y="-91937"/>
          <a:ext cx="4702227" cy="4702227"/>
        </a:xfrm>
        <a:prstGeom prst="circularArrow">
          <a:avLst>
            <a:gd name="adj1" fmla="val 5544"/>
            <a:gd name="adj2" fmla="val 330680"/>
            <a:gd name="adj3" fmla="val 14722220"/>
            <a:gd name="adj4" fmla="val 1683295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276598" y="-108735"/>
          <a:ext cx="1247566" cy="755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13500" y="-71833"/>
        <a:ext cx="1173762" cy="682127"/>
      </dsp:txXfrm>
    </dsp:sp>
    <dsp:sp modelId="{C8FF9AEB-664A-4010-983E-C16E174ACC68}">
      <dsp:nvSpPr>
        <dsp:cNvPr id="0" name=""/>
        <dsp:cNvSpPr/>
      </dsp:nvSpPr>
      <dsp:spPr>
        <a:xfrm>
          <a:off x="5181596" y="1143007"/>
          <a:ext cx="1525463" cy="96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sp:txBody>
      <dsp:txXfrm>
        <a:off x="5228844" y="1190255"/>
        <a:ext cx="1430967" cy="873375"/>
      </dsp:txXfrm>
    </dsp:sp>
    <dsp:sp modelId="{A7D4DB99-254C-4DE2-8833-4E7B292A0F89}">
      <dsp:nvSpPr>
        <dsp:cNvPr id="0" name=""/>
        <dsp:cNvSpPr/>
      </dsp:nvSpPr>
      <dsp:spPr>
        <a:xfrm>
          <a:off x="4648192" y="3429001"/>
          <a:ext cx="1780179" cy="77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4686084" y="3466893"/>
        <a:ext cx="1704395" cy="700445"/>
      </dsp:txXfrm>
    </dsp:sp>
    <dsp:sp modelId="{B68427C7-D99A-492F-A8C0-47B87E226FA8}">
      <dsp:nvSpPr>
        <dsp:cNvPr id="0" name=""/>
        <dsp:cNvSpPr/>
      </dsp:nvSpPr>
      <dsp:spPr>
        <a:xfrm>
          <a:off x="1142997" y="2743204"/>
          <a:ext cx="1499170" cy="74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sp:txBody>
      <dsp:txXfrm>
        <a:off x="1179588" y="2779795"/>
        <a:ext cx="1425988" cy="676391"/>
      </dsp:txXfrm>
    </dsp:sp>
    <dsp:sp modelId="{70E15FFB-3A13-45C2-97B9-E622A4C8AC3F}">
      <dsp:nvSpPr>
        <dsp:cNvPr id="0" name=""/>
        <dsp:cNvSpPr/>
      </dsp:nvSpPr>
      <dsp:spPr>
        <a:xfrm>
          <a:off x="4648190" y="228600"/>
          <a:ext cx="1836931" cy="76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4685586" y="265996"/>
        <a:ext cx="1762139" cy="691270"/>
      </dsp:txXfrm>
    </dsp:sp>
    <dsp:sp modelId="{2842C57C-CB51-49E9-AF73-203CABC9DE24}">
      <dsp:nvSpPr>
        <dsp:cNvPr id="0" name=""/>
        <dsp:cNvSpPr/>
      </dsp:nvSpPr>
      <dsp:spPr>
        <a:xfrm>
          <a:off x="5333997" y="2285999"/>
          <a:ext cx="1462632" cy="89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sp:txBody>
      <dsp:txXfrm>
        <a:off x="5377522" y="2329524"/>
        <a:ext cx="1375582" cy="804559"/>
      </dsp:txXfrm>
    </dsp:sp>
    <dsp:sp modelId="{258C9D54-0554-4214-A6F7-9C80610B818E}">
      <dsp:nvSpPr>
        <dsp:cNvPr id="0" name=""/>
        <dsp:cNvSpPr/>
      </dsp:nvSpPr>
      <dsp:spPr>
        <a:xfrm>
          <a:off x="2743197" y="3746232"/>
          <a:ext cx="1499170" cy="74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sp:txBody>
      <dsp:txXfrm>
        <a:off x="2779788" y="3782823"/>
        <a:ext cx="1425988" cy="676385"/>
      </dsp:txXfrm>
    </dsp:sp>
    <dsp:sp modelId="{9F46F9B2-E2C8-481B-992F-5D0BE429ED77}">
      <dsp:nvSpPr>
        <dsp:cNvPr id="0" name=""/>
        <dsp:cNvSpPr/>
      </dsp:nvSpPr>
      <dsp:spPr>
        <a:xfrm>
          <a:off x="990590" y="1676392"/>
          <a:ext cx="1379708" cy="757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sp:txBody>
      <dsp:txXfrm>
        <a:off x="1027590" y="1713392"/>
        <a:ext cx="1305708" cy="683947"/>
      </dsp:txXfrm>
    </dsp:sp>
    <dsp:sp modelId="{B55513AC-2989-4530-999D-E404104AC2B6}">
      <dsp:nvSpPr>
        <dsp:cNvPr id="0" name=""/>
        <dsp:cNvSpPr/>
      </dsp:nvSpPr>
      <dsp:spPr>
        <a:xfrm>
          <a:off x="1447801" y="609597"/>
          <a:ext cx="1363492" cy="75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484801" y="646597"/>
        <a:ext cx="1289492" cy="68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0.58261</cdr:x>
      <cdr:y>0.1746</cdr:y>
    </cdr:from>
    <cdr:to>
      <cdr:x>0.63478</cdr:x>
      <cdr:y>0.26984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8382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bg1"/>
              </a:solidFill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2017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резерве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3948013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2017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6980374"/>
              </p:ext>
            </p:extLst>
          </p:nvPr>
        </p:nvGraphicFramePr>
        <p:xfrm>
          <a:off x="533400" y="1752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44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17994"/>
              </p:ext>
            </p:extLst>
          </p:nvPr>
        </p:nvGraphicFramePr>
        <p:xfrm>
          <a:off x="301752" y="1524000"/>
          <a:ext cx="838504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ИЗБИРАТЕЛЕЙ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16308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263" y="2819401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</a:rPr>
              <a:t>24.03.2016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создана 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67262" y="927031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28596" y="3585387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28598" y="9144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5887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" y="838200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76799" y="821591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599" y="44958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3276600"/>
            <a:ext cx="4114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4555556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МИК</a:t>
            </a:r>
            <a:r>
              <a:rPr lang="ru-RU" sz="1600" dirty="0"/>
              <a:t>. 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</a:t>
            </a:r>
            <a:r>
              <a:rPr lang="ru-RU" sz="1400" smtClean="0"/>
              <a:t>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smtClean="0"/>
              <a:t>Инспекции </a:t>
            </a:r>
            <a:r>
              <a:rPr lang="ru-RU" sz="1400" dirty="0" smtClean="0"/>
              <a:t>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201</a:t>
            </a:r>
            <a:r>
              <a:rPr 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9042"/>
              </p:ext>
            </p:extLst>
          </p:nvPr>
        </p:nvGraphicFramePr>
        <p:xfrm>
          <a:off x="380999" y="1447800"/>
          <a:ext cx="8458201" cy="36576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456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(117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(581 </a:t>
                      </a:r>
                      <a:r>
                        <a:rPr lang="ru-RU" sz="2000" dirty="0" smtClean="0"/>
                        <a:t>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28600" y="5181600"/>
            <a:ext cx="2054942" cy="13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14600" y="5181600"/>
            <a:ext cx="2057400" cy="1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181600"/>
            <a:ext cx="2133600" cy="14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8" y="4972047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58277" y="5310228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69797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(123)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17</a:t>
                      </a:r>
                      <a:r>
                        <a:rPr lang="en-US" sz="2000" dirty="0" smtClean="0"/>
                        <a:t>93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492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1301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</a:t>
                      </a:r>
                      <a:r>
                        <a:rPr lang="en-US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491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2532611"/>
              </p:ext>
            </p:extLst>
          </p:nvPr>
        </p:nvGraphicFramePr>
        <p:xfrm>
          <a:off x="228600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38356</TotalTime>
  <Words>950</Words>
  <Application>Microsoft Office PowerPoint</Application>
  <PresentationFormat>Экран (4:3)</PresentationFormat>
  <Paragraphs>251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Unicode MS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2017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резерве участковых избирательных комиссий  по субъектам выдвижения</vt:lpstr>
      <vt:lpstr>Выборы  различных  уровней,  проведенные  на территории города Сургута с 1993 по 2017 гг.</vt:lpstr>
      <vt:lpstr>Численность избирателей</vt:lpstr>
      <vt:lpstr>МЕРОПРИЯТИЯ ПО ПОВЫШЕНИЮ ПРАВОВОЙ КУЛЬТУРЫ ИЗБИРАТЕЛЕЙ 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Трусова Галина Викторовна</cp:lastModifiedBy>
  <cp:revision>570</cp:revision>
  <cp:lastPrinted>2017-12-07T05:51:52Z</cp:lastPrinted>
  <dcterms:modified xsi:type="dcterms:W3CDTF">2018-03-01T07:54:22Z</dcterms:modified>
</cp:coreProperties>
</file>